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1" r:id="rId5"/>
    <p:sldId id="261" r:id="rId6"/>
    <p:sldId id="259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7" r:id="rId19"/>
    <p:sldId id="281" r:id="rId20"/>
    <p:sldId id="274" r:id="rId21"/>
    <p:sldId id="282" r:id="rId22"/>
    <p:sldId id="283" r:id="rId23"/>
    <p:sldId id="284" r:id="rId24"/>
    <p:sldId id="280" r:id="rId25"/>
    <p:sldId id="278" r:id="rId26"/>
    <p:sldId id="279" r:id="rId27"/>
    <p:sldId id="285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3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16C711-AAA1-43DE-A6C3-12585887C9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495C29-8967-42E4-A0DA-0500128DF7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133C32-5F1E-4EE6-AEFE-44EA66AEE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D23657-9F8E-4634-B77E-BF0BB99CF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CAFC8-838C-45AF-B02D-5619D9A80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250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F869DF-3E23-46F4-9977-804DA233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94EC1D-55D8-4209-A7B1-7AA4E2985D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A9FDBD-D93C-45BF-948C-93F8FB9C2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53AC5D-2251-4469-8A2E-0552F0346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A0F1AF-CBCB-4791-BCB1-3B6F117AB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942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DE2D7EF-6962-487B-896B-0DA7AEC464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F4E4FE-BFB0-49C6-BDE3-D71DCCA67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2C386A-3394-43A6-818C-CF7A1CDAB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F6026F-1535-4DC9-91EC-CFD6F794E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60DFB3-ADCE-433E-8D1D-259A02DFB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6325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8507C8-248E-47BF-A376-448DDC9DC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D40C64-B39B-4C42-BAA1-BEBE152085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2A7646-5BC0-4C68-9BCD-1B2F6E8FA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4D5AF7-B850-48C0-B706-7F857898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8C77E7-55D6-4653-AD40-27213E4E4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938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C025-B86B-4515-93D9-4BE131BC8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40D1C8-2152-4F23-8AA2-8FB84F0A0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543A7E-8A84-4BBD-B142-77EF931F2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D4D046-77B8-4715-A401-6BAE2ABE1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34AACB-DC28-4352-85F9-1B771A941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5718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5D9228-AFB2-49CE-B94A-E6BCD671D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B0E2C2-216A-4175-8309-1D2D11248F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04EA70-0E95-4125-806F-FDD85567F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512079-69D5-4430-A69B-1E9F2E5E5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26E112-D385-42E9-8179-B88F59C76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3814FD-489E-43DE-AE11-A5F59E32F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315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7467A5-F10B-4043-8737-6ECA38A18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FBF953-754F-4664-BB5F-5DDF3AA9F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7EAD6F-0F73-4E57-AEB1-3B729E7ED5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E00A440-3709-49DA-A2EB-B4164F32EF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8AF3B2-9A6D-47E7-AE45-E54E440EAA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F58AF14-0A8A-462E-BFD0-61637AD29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557959-2782-4C3A-B6FD-4B7285C6D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0CD181-535C-4D6F-9991-8C86E84DD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393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8F2410-84E1-43EE-8BAA-52F9EB3B7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06FE97-AF5A-4F2E-9472-466A0F65A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97C0D7E-0062-4DDD-9615-82B01DC29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9A815E-19B0-4304-9A7C-D12BEEB8B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170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8C52FE6-5170-4DD7-BD3A-C9DFBB9F6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8A3C5E-CD31-4E0E-93AE-D947FFE0A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BD2E66-4E2D-4092-A2D0-94858DB1B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13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EC8C6-6126-48AC-BFEA-6B9A99AD6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EB9C62-24D1-4E2E-A724-1C4DEF384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F6BEA4-E1C5-4500-B6AB-6A1636ACE5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BBC015-7903-4416-BB6B-6057B5F9B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BACEE4-E91C-4C57-A1F1-2EAE83F6F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9DB267-55DE-4938-822D-B5D5D702C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931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8A59AF-DF1E-4E01-BD9E-23F2F6B50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B7FD897-8D0E-4521-B23D-D5329C7FC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3DC40B4-A79F-4DDD-8E84-C606B9B53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9F6652-E296-4EBA-9471-FECE88E60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3517F5-D842-4CC7-A2EF-AC9DA6491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069EF5-CAF4-4434-AB42-B1241B081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3260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A8A2838-94E3-44BF-890A-4FE438B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434E24-B249-4ED6-BD34-18C0D3174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C941E7-6508-410B-BFC7-FF02C2935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A638F-DA2A-46A7-B2D7-C5CD653670B3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A1BCB7-98CB-4A33-8049-B02BD9AB68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92C941-BB47-4FC2-9DB9-A12A4C463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46078B-1105-4B7E-8F59-DD3BBE6BF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419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C26B522-FB7E-45E7-B3A3-F59FEC3858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600324"/>
            <a:ext cx="6405753" cy="327796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5400"/>
              <a:t>파이썬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89C119-8A14-40AC-9400-3A48ADBADF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2000"/>
              <a:t>20135174 </a:t>
            </a:r>
            <a:r>
              <a:rPr lang="ko-KR" altLang="en-US" sz="2000"/>
              <a:t>정태이</a:t>
            </a:r>
          </a:p>
        </p:txBody>
      </p:sp>
    </p:spTree>
    <p:extLst>
      <p:ext uri="{BB962C8B-B14F-4D97-AF65-F5344CB8AC3E}">
        <p14:creationId xmlns:p14="http://schemas.microsoft.com/office/powerpoint/2010/main" val="1095745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19FA625-DB42-437A-A91E-A74A455C8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altLang="ko-KR" sz="2300" dirty="0"/>
              <a:t>1-2. </a:t>
            </a:r>
            <a:r>
              <a:rPr lang="ko-KR" altLang="en-US" sz="2300" dirty="0"/>
              <a:t>프로젝트 재료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4BBEBD-AE1B-49DF-86F1-F66E53AD9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나는 내가 손수 짠 첫 프로젝트인데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나만의 것으로 최대한 만들어 보고 싶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 err="1">
                <a:solidFill>
                  <a:schemeClr val="bg1"/>
                </a:solidFill>
              </a:rPr>
              <a:t>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그래서 생각 한 것이 게임을 구성하는 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그래픽도</a:t>
            </a:r>
            <a:r>
              <a:rPr lang="en-US" altLang="ko-KR" sz="2400" dirty="0">
                <a:solidFill>
                  <a:schemeClr val="bg1"/>
                </a:solidFill>
              </a:rPr>
              <a:t> </a:t>
            </a:r>
            <a:r>
              <a:rPr lang="ko-KR" altLang="en-US" sz="2400" dirty="0">
                <a:solidFill>
                  <a:schemeClr val="bg1"/>
                </a:solidFill>
              </a:rPr>
              <a:t>내가 만드는 것이었다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9827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693455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내용 개체 틀 4" descr="사람, 실내, 벽, 여자이(가) 표시된 사진&#10;&#10;매우 높은 신뢰도로 생성된 설명">
            <a:extLst>
              <a:ext uri="{FF2B5EF4-FFF2-40B4-BE49-F238E27FC236}">
                <a16:creationId xmlns:a16="http://schemas.microsoft.com/office/drawing/2014/main" id="{FCF5946E-79D4-4687-B163-3278BE320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729" y="938213"/>
            <a:ext cx="2946796" cy="5238749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31F419D-FC40-451A-9863-C0D673207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ko-KR" altLang="en-US"/>
              <a:t>보스 몬스터 만들기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8E43F85-AEB6-4C72-946D-A9D62F59A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친구를 보스 몬스터로 정했다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그리고 친구에게 입에서 불이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나가는 것처럼 사진을 찍어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 err="1">
                <a:solidFill>
                  <a:schemeClr val="bg1"/>
                </a:solidFill>
              </a:rPr>
              <a:t>보내달라고</a:t>
            </a:r>
            <a:r>
              <a:rPr lang="ko-KR" altLang="en-US" sz="2000" dirty="0">
                <a:solidFill>
                  <a:schemeClr val="bg1"/>
                </a:solidFill>
              </a:rPr>
              <a:t> 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849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693455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7442CB-9ED7-4519-AF63-039F6B011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455" y="1290915"/>
            <a:ext cx="4533345" cy="4533345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A49CD54-E42F-4E13-9623-15FDC4A7A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ko-KR" altLang="en-US" dirty="0"/>
              <a:t>보스 몬스터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C688C4-426C-420C-8649-3791E1891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이것 또한 문제가 있었다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친구를 제외한 나머지 배경은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투명화 처리해야 한다는 것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포토샵을 다룰 줄 모르는 나로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서는 큰일이었다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03419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693455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B2592C5-CE15-4842-B5B3-221C8BB68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ko-KR" altLang="en-US" dirty="0"/>
              <a:t>보스 몬스터 만들기</a:t>
            </a:r>
          </a:p>
        </p:txBody>
      </p:sp>
      <p:pic>
        <p:nvPicPr>
          <p:cNvPr id="14" name="내용 개체 틀 3">
            <a:extLst>
              <a:ext uri="{FF2B5EF4-FFF2-40B4-BE49-F238E27FC236}">
                <a16:creationId xmlns:a16="http://schemas.microsoft.com/office/drawing/2014/main" id="{EE31B5DA-02F8-401B-A6DD-23C948A4AD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49" t="48105" r="54455" b="22255"/>
          <a:stretch/>
        </p:blipFill>
        <p:spPr>
          <a:xfrm>
            <a:off x="7460274" y="2173288"/>
            <a:ext cx="2809141" cy="2699483"/>
          </a:xfrm>
          <a:prstGeom prst="rect">
            <a:avLst/>
          </a:prstGeom>
        </p:spPr>
      </p:pic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E0961944-D870-478A-B949-54F8F8D0C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하지만 다행히도 무료 포토샵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프로그램을 찾았다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그것은 바로 </a:t>
            </a:r>
            <a:r>
              <a:rPr lang="en-US" altLang="ko-KR" sz="2000" dirty="0">
                <a:solidFill>
                  <a:schemeClr val="bg1"/>
                </a:solidFill>
              </a:rPr>
              <a:t>GIMP</a:t>
            </a:r>
          </a:p>
        </p:txBody>
      </p:sp>
    </p:spTree>
    <p:extLst>
      <p:ext uri="{BB962C8B-B14F-4D97-AF65-F5344CB8AC3E}">
        <p14:creationId xmlns:p14="http://schemas.microsoft.com/office/powerpoint/2010/main" val="1850745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사람, 실내, 벽, 여자이(가) 표시된 사진&#10;&#10;매우 높은 신뢰도로 생성된 설명">
            <a:extLst>
              <a:ext uri="{FF2B5EF4-FFF2-40B4-BE49-F238E27FC236}">
                <a16:creationId xmlns:a16="http://schemas.microsoft.com/office/drawing/2014/main" id="{BF4E0B25-A3AC-4418-9848-57598C3445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73" r="2" b="21293"/>
          <a:stretch/>
        </p:blipFill>
        <p:spPr>
          <a:xfrm>
            <a:off x="20" y="1"/>
            <a:ext cx="4067476" cy="2258568"/>
          </a:xfrm>
          <a:prstGeom prst="rect">
            <a:avLst/>
          </a:prstGeom>
        </p:spPr>
      </p:pic>
      <p:pic>
        <p:nvPicPr>
          <p:cNvPr id="7" name="그림 6" descr="스크린샷, 전자기기이(가) 표시된 사진&#10;&#10;매우 높은 신뢰도로 생성된 설명">
            <a:extLst>
              <a:ext uri="{FF2B5EF4-FFF2-40B4-BE49-F238E27FC236}">
                <a16:creationId xmlns:a16="http://schemas.microsoft.com/office/drawing/2014/main" id="{E0B58A49-3CF2-4B35-ABDC-0BE76CBF29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05" b="4"/>
          <a:stretch/>
        </p:blipFill>
        <p:spPr>
          <a:xfrm>
            <a:off x="20" y="2299716"/>
            <a:ext cx="4067476" cy="2258568"/>
          </a:xfrm>
          <a:prstGeom prst="rect">
            <a:avLst/>
          </a:prstGeom>
        </p:spPr>
      </p:pic>
      <p:pic>
        <p:nvPicPr>
          <p:cNvPr id="9" name="그림 8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BFB27F37-A96C-40EF-AB1A-28661A64BD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4" r="3121" b="4"/>
          <a:stretch/>
        </p:blipFill>
        <p:spPr>
          <a:xfrm>
            <a:off x="20" y="4599432"/>
            <a:ext cx="4067476" cy="2258568"/>
          </a:xfrm>
          <a:prstGeom prst="rect">
            <a:avLst/>
          </a:prstGeom>
        </p:spPr>
      </p:pic>
      <p:cxnSp>
        <p:nvCxnSpPr>
          <p:cNvPr id="21" name="Straight Connector 20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272143"/>
            <a:ext cx="4064320" cy="0"/>
          </a:xfrm>
          <a:prstGeom prst="line">
            <a:avLst/>
          </a:prstGeom>
          <a:ln w="1016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575075"/>
            <a:ext cx="4064320" cy="0"/>
          </a:xfrm>
          <a:prstGeom prst="line">
            <a:avLst/>
          </a:prstGeom>
          <a:ln w="1016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096000" y="639400"/>
            <a:ext cx="5440680" cy="5578521"/>
          </a:xfrm>
          <a:prstGeom prst="rect">
            <a:avLst/>
          </a:prstGeom>
          <a:solidFill>
            <a:schemeClr val="tx1">
              <a:lumMod val="75000"/>
              <a:lumOff val="25000"/>
              <a:alpha val="93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413E80F-41C8-4E84-81F3-BDEA29A3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9" y="828675"/>
            <a:ext cx="4686301" cy="1156563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보스 몬스터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631A19-168F-40F4-B81D-A106784AA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6999" y="2117364"/>
            <a:ext cx="4686301" cy="3721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dirty="0">
                <a:solidFill>
                  <a:schemeClr val="bg1"/>
                </a:solidFill>
              </a:rPr>
              <a:t>이것을 이용하여 친구는</a:t>
            </a:r>
            <a:r>
              <a:rPr lang="en-US" altLang="ko-KR" sz="1800" dirty="0">
                <a:solidFill>
                  <a:schemeClr val="bg1"/>
                </a:solidFill>
              </a:rPr>
              <a:t> </a:t>
            </a:r>
            <a:r>
              <a:rPr lang="ko-KR" altLang="en-US" sz="1800" dirty="0">
                <a:solidFill>
                  <a:schemeClr val="bg1"/>
                </a:solidFill>
              </a:rPr>
              <a:t>완벽한 보스로</a:t>
            </a:r>
            <a:endParaRPr lang="en-US" altLang="ko-KR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chemeClr val="bg1"/>
                </a:solidFill>
              </a:rPr>
              <a:t>거듭날 수 있었다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chemeClr val="bg1"/>
                </a:solidFill>
              </a:rPr>
              <a:t>친구 배경을 투명화 처리해주는 작업이다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chemeClr val="bg1"/>
                </a:solidFill>
              </a:rPr>
              <a:t>그림판에서 지우개로 지우듯 지우면 되었다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pic>
        <p:nvPicPr>
          <p:cNvPr id="11" name="그림 10" descr="사람, 여자, 실내, 보는이(가) 표시된 사진&#10;&#10;매우 높은 신뢰도로 생성된 설명">
            <a:extLst>
              <a:ext uri="{FF2B5EF4-FFF2-40B4-BE49-F238E27FC236}">
                <a16:creationId xmlns:a16="http://schemas.microsoft.com/office/drawing/2014/main" id="{579849E8-CE60-4A1F-9B2A-8F29A3140B0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2" b="21285"/>
          <a:stretch/>
        </p:blipFill>
        <p:spPr>
          <a:xfrm>
            <a:off x="3000653" y="3836027"/>
            <a:ext cx="3580660" cy="302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1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3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691641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그림 4" descr="무척추동물, 동물이(가) 표시된 사진&#10;&#10;매우 높은 신뢰도로 생성된 설명">
            <a:extLst>
              <a:ext uri="{FF2B5EF4-FFF2-40B4-BE49-F238E27FC236}">
                <a16:creationId xmlns:a16="http://schemas.microsoft.com/office/drawing/2014/main" id="{03939D36-AA2C-4212-8CDA-B6AC26ECBA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72" b="11254"/>
          <a:stretch/>
        </p:blipFill>
        <p:spPr>
          <a:xfrm>
            <a:off x="6587330" y="1691641"/>
            <a:ext cx="4004406" cy="2500885"/>
          </a:xfrm>
          <a:custGeom>
            <a:avLst/>
            <a:gdLst>
              <a:gd name="connsiteX0" fmla="*/ 1158807 w 4004406"/>
              <a:gd name="connsiteY0" fmla="*/ 0 h 2500885"/>
              <a:gd name="connsiteX1" fmla="*/ 4004406 w 4004406"/>
              <a:gd name="connsiteY1" fmla="*/ 0 h 2500885"/>
              <a:gd name="connsiteX2" fmla="*/ 2845598 w 4004406"/>
              <a:gd name="connsiteY2" fmla="*/ 2500885 h 2500885"/>
              <a:gd name="connsiteX3" fmla="*/ 0 w 4004406"/>
              <a:gd name="connsiteY3" fmla="*/ 2500885 h 250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4406" h="2500885">
                <a:moveTo>
                  <a:pt x="1158807" y="0"/>
                </a:moveTo>
                <a:lnTo>
                  <a:pt x="4004406" y="0"/>
                </a:lnTo>
                <a:lnTo>
                  <a:pt x="2845598" y="2500885"/>
                </a:lnTo>
                <a:lnTo>
                  <a:pt x="0" y="2500885"/>
                </a:lnTo>
                <a:close/>
              </a:path>
            </a:pathLst>
          </a:custGeom>
        </p:spPr>
      </p:pic>
      <p:pic>
        <p:nvPicPr>
          <p:cNvPr id="13" name="그림 12" descr="운송, 평면, 항공기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37D84AE9-D79A-4F49-8CE8-AFEE3C61A7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8" r="1" b="12313"/>
          <a:stretch/>
        </p:blipFill>
        <p:spPr>
          <a:xfrm>
            <a:off x="4791075" y="4357117"/>
            <a:ext cx="4570758" cy="2500884"/>
          </a:xfrm>
          <a:custGeom>
            <a:avLst/>
            <a:gdLst>
              <a:gd name="connsiteX0" fmla="*/ 1717230 w 4570758"/>
              <a:gd name="connsiteY0" fmla="*/ 0 h 2500884"/>
              <a:gd name="connsiteX1" fmla="*/ 4570758 w 4570758"/>
              <a:gd name="connsiteY1" fmla="*/ 0 h 2500884"/>
              <a:gd name="connsiteX2" fmla="*/ 3411951 w 4570758"/>
              <a:gd name="connsiteY2" fmla="*/ 2500884 h 2500884"/>
              <a:gd name="connsiteX3" fmla="*/ 3405728 w 4570758"/>
              <a:gd name="connsiteY3" fmla="*/ 2500884 h 2500884"/>
              <a:gd name="connsiteX4" fmla="*/ 2215937 w 4570758"/>
              <a:gd name="connsiteY4" fmla="*/ 2500884 h 2500884"/>
              <a:gd name="connsiteX5" fmla="*/ 565892 w 4570758"/>
              <a:gd name="connsiteY5" fmla="*/ 2500884 h 2500884"/>
              <a:gd name="connsiteX6" fmla="*/ 0 w 4570758"/>
              <a:gd name="connsiteY6" fmla="*/ 2500884 h 2500884"/>
              <a:gd name="connsiteX7" fmla="*/ 0 w 4570758"/>
              <a:gd name="connsiteY7" fmla="*/ 2500883 h 2500884"/>
              <a:gd name="connsiteX8" fmla="*/ 552186 w 4570758"/>
              <a:gd name="connsiteY8" fmla="*/ 2500883 h 2500884"/>
              <a:gd name="connsiteX9" fmla="*/ 558423 w 4570758"/>
              <a:gd name="connsiteY9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70758" h="2500884">
                <a:moveTo>
                  <a:pt x="1717230" y="0"/>
                </a:moveTo>
                <a:lnTo>
                  <a:pt x="4570758" y="0"/>
                </a:lnTo>
                <a:lnTo>
                  <a:pt x="3411951" y="2500884"/>
                </a:lnTo>
                <a:lnTo>
                  <a:pt x="3405728" y="2500884"/>
                </a:lnTo>
                <a:lnTo>
                  <a:pt x="2215937" y="2500884"/>
                </a:lnTo>
                <a:lnTo>
                  <a:pt x="565892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</p:spPr>
      </p:pic>
      <p:pic>
        <p:nvPicPr>
          <p:cNvPr id="15" name="그림 14" descr="하늘, 평면, 운송, 비행기이(가) 표시된 사진&#10;&#10;매우 높은 신뢰도로 생성된 설명">
            <a:extLst>
              <a:ext uri="{FF2B5EF4-FFF2-40B4-BE49-F238E27FC236}">
                <a16:creationId xmlns:a16="http://schemas.microsoft.com/office/drawing/2014/main" id="{9A0220D9-8691-43C1-952C-BF6C8B3DD9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19" r="2" b="4414"/>
          <a:stretch/>
        </p:blipFill>
        <p:spPr>
          <a:xfrm>
            <a:off x="7823674" y="4357117"/>
            <a:ext cx="4368327" cy="2500884"/>
          </a:xfrm>
          <a:custGeom>
            <a:avLst/>
            <a:gdLst>
              <a:gd name="connsiteX0" fmla="*/ 1717230 w 4368327"/>
              <a:gd name="connsiteY0" fmla="*/ 0 h 2500884"/>
              <a:gd name="connsiteX1" fmla="*/ 4368327 w 4368327"/>
              <a:gd name="connsiteY1" fmla="*/ 0 h 2500884"/>
              <a:gd name="connsiteX2" fmla="*/ 4368327 w 4368327"/>
              <a:gd name="connsiteY2" fmla="*/ 2500884 h 2500884"/>
              <a:gd name="connsiteX3" fmla="*/ 0 w 4368327"/>
              <a:gd name="connsiteY3" fmla="*/ 2500884 h 2500884"/>
              <a:gd name="connsiteX4" fmla="*/ 0 w 4368327"/>
              <a:gd name="connsiteY4" fmla="*/ 2500883 h 2500884"/>
              <a:gd name="connsiteX5" fmla="*/ 552186 w 4368327"/>
              <a:gd name="connsiteY5" fmla="*/ 2500883 h 2500884"/>
              <a:gd name="connsiteX6" fmla="*/ 558423 w 4368327"/>
              <a:gd name="connsiteY6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68327" h="2500884">
                <a:moveTo>
                  <a:pt x="1717230" y="0"/>
                </a:moveTo>
                <a:lnTo>
                  <a:pt x="4368327" y="0"/>
                </a:lnTo>
                <a:lnTo>
                  <a:pt x="4368327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</p:spPr>
      </p:pic>
      <p:pic>
        <p:nvPicPr>
          <p:cNvPr id="7" name="그림 6" descr="동물, 무척추동물이(가) 표시된 사진&#10;&#10;높은 신뢰도로 생성된 설명">
            <a:extLst>
              <a:ext uri="{FF2B5EF4-FFF2-40B4-BE49-F238E27FC236}">
                <a16:creationId xmlns:a16="http://schemas.microsoft.com/office/drawing/2014/main" id="{3D62F573-F7D5-4D57-806F-9F0D94D37F3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839" b="-5"/>
          <a:stretch/>
        </p:blipFill>
        <p:spPr>
          <a:xfrm>
            <a:off x="9597231" y="1691164"/>
            <a:ext cx="2594769" cy="2501837"/>
          </a:xfrm>
          <a:custGeom>
            <a:avLst/>
            <a:gdLst>
              <a:gd name="connsiteX0" fmla="*/ 1159248 w 2594769"/>
              <a:gd name="connsiteY0" fmla="*/ 0 h 2501837"/>
              <a:gd name="connsiteX1" fmla="*/ 2594769 w 2594769"/>
              <a:gd name="connsiteY1" fmla="*/ 0 h 2501837"/>
              <a:gd name="connsiteX2" fmla="*/ 2594769 w 2594769"/>
              <a:gd name="connsiteY2" fmla="*/ 2501837 h 2501837"/>
              <a:gd name="connsiteX3" fmla="*/ 0 w 2594769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769" h="2501837">
                <a:moveTo>
                  <a:pt x="1159248" y="0"/>
                </a:moveTo>
                <a:lnTo>
                  <a:pt x="2594769" y="0"/>
                </a:lnTo>
                <a:lnTo>
                  <a:pt x="2594769" y="2501837"/>
                </a:lnTo>
                <a:lnTo>
                  <a:pt x="0" y="2501837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4377FDF-DFF5-4914-ABF2-AD3BF2B3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25136"/>
          </a:xfrm>
        </p:spPr>
        <p:txBody>
          <a:bodyPr>
            <a:normAutofit/>
          </a:bodyPr>
          <a:lstStyle/>
          <a:p>
            <a:r>
              <a:rPr lang="en-US" altLang="ko-KR" dirty="0"/>
              <a:t>1-2. </a:t>
            </a:r>
            <a:r>
              <a:rPr lang="ko-KR" altLang="en-US" dirty="0"/>
              <a:t>프로젝트 재료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22A120-CCD6-4D8C-B116-4484AF4A8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5406"/>
            <a:ext cx="5097779" cy="4065986"/>
          </a:xfrm>
        </p:spPr>
        <p:txBody>
          <a:bodyPr anchor="t">
            <a:normAutofit fontScale="85000" lnSpcReduction="20000"/>
          </a:bodyPr>
          <a:lstStyle/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다른 재료들 또한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친구를 완벽한 보스로 거듭나게 한 것처럼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완벽한 배경으로 거듭나게 만들었다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모든 재료는 구글 이미지에서 검색해서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마음에 드는 것을 선택했다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이 과정 속에서도 어려움이 있었다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열심히 만들었는데 투명화가 되지않는 것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그 이유는 </a:t>
            </a:r>
            <a:r>
              <a:rPr lang="en-US" altLang="ko-KR" sz="2000" dirty="0" err="1">
                <a:solidFill>
                  <a:schemeClr val="bg1"/>
                </a:solidFill>
              </a:rPr>
              <a:t>png</a:t>
            </a:r>
            <a:r>
              <a:rPr lang="ko-KR" altLang="en-US" sz="2000" dirty="0">
                <a:solidFill>
                  <a:schemeClr val="bg1"/>
                </a:solidFill>
              </a:rPr>
              <a:t>파일만이 투명화 처리를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받을 수 있는데 </a:t>
            </a:r>
            <a:r>
              <a:rPr lang="en-US" altLang="ko-KR" sz="2000" dirty="0">
                <a:solidFill>
                  <a:schemeClr val="bg1"/>
                </a:solidFill>
              </a:rPr>
              <a:t>jpg</a:t>
            </a:r>
            <a:r>
              <a:rPr lang="ko-KR" altLang="en-US" sz="2000" dirty="0">
                <a:solidFill>
                  <a:schemeClr val="bg1"/>
                </a:solidFill>
              </a:rPr>
              <a:t>로 저장했기 때문이었다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ko-KR" altLang="en-US" sz="2000" dirty="0">
                <a:solidFill>
                  <a:schemeClr val="bg1"/>
                </a:solidFill>
              </a:rPr>
              <a:t>친구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보스</a:t>
            </a:r>
            <a:r>
              <a:rPr lang="en-US" altLang="ko-KR" sz="2000" dirty="0">
                <a:solidFill>
                  <a:schemeClr val="bg1"/>
                </a:solidFill>
              </a:rPr>
              <a:t>)</a:t>
            </a:r>
            <a:r>
              <a:rPr lang="ko-KR" altLang="en-US" sz="2000" dirty="0">
                <a:solidFill>
                  <a:schemeClr val="bg1"/>
                </a:solidFill>
              </a:rPr>
              <a:t>가 뿜는 불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위</a:t>
            </a:r>
            <a:r>
              <a:rPr lang="en-US" altLang="ko-KR" sz="20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ko-KR" altLang="en-US" sz="2000" dirty="0">
                <a:solidFill>
                  <a:schemeClr val="bg1"/>
                </a:solidFill>
              </a:rPr>
              <a:t>친구를 격퇴시킬 전투기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밑</a:t>
            </a:r>
            <a:r>
              <a:rPr lang="en-US" altLang="ko-KR" sz="20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72567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E5362CC-BD77-4B23-8515-E063639A5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altLang="ko-KR" sz="2800" dirty="0"/>
              <a:t>2. </a:t>
            </a:r>
            <a:r>
              <a:rPr lang="ko-KR" altLang="en-US" sz="2800" dirty="0"/>
              <a:t>프로젝트 컨셉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F09223-6352-4595-8CBB-6957E0586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1124" y="802638"/>
            <a:ext cx="5867047" cy="525272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  이 게임은</a:t>
            </a:r>
            <a:r>
              <a:rPr lang="en-US" altLang="ko-KR" sz="2400" dirty="0">
                <a:solidFill>
                  <a:schemeClr val="bg1"/>
                </a:solidFill>
              </a:rPr>
              <a:t> </a:t>
            </a:r>
            <a:r>
              <a:rPr lang="ko-KR" altLang="en-US" sz="2400" dirty="0">
                <a:solidFill>
                  <a:schemeClr val="bg1"/>
                </a:solidFill>
              </a:rPr>
              <a:t>도시에 쳐들어온 보스 몬스터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 </a:t>
            </a:r>
            <a:r>
              <a:rPr lang="en-US" altLang="ko-KR" sz="2400" dirty="0">
                <a:solidFill>
                  <a:schemeClr val="bg1"/>
                </a:solidFill>
              </a:rPr>
              <a:t>‘</a:t>
            </a:r>
            <a:r>
              <a:rPr lang="ko-KR" altLang="en-US" sz="2400" dirty="0">
                <a:solidFill>
                  <a:schemeClr val="bg1"/>
                </a:solidFill>
              </a:rPr>
              <a:t>이정준</a:t>
            </a:r>
            <a:r>
              <a:rPr lang="en-US" altLang="ko-KR" sz="2400" dirty="0">
                <a:solidFill>
                  <a:schemeClr val="bg1"/>
                </a:solidFill>
              </a:rPr>
              <a:t>’</a:t>
            </a:r>
            <a:r>
              <a:rPr lang="ko-KR" altLang="en-US" sz="2400" dirty="0">
                <a:solidFill>
                  <a:schemeClr val="bg1"/>
                </a:solidFill>
              </a:rPr>
              <a:t>을 물리치는 내용이다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그래서 처음 </a:t>
            </a:r>
            <a:r>
              <a:rPr lang="en-US" altLang="ko-KR" sz="2400" dirty="0">
                <a:solidFill>
                  <a:schemeClr val="bg1"/>
                </a:solidFill>
              </a:rPr>
              <a:t>INTRO</a:t>
            </a:r>
            <a:r>
              <a:rPr lang="ko-KR" altLang="en-US" sz="2400" dirty="0">
                <a:solidFill>
                  <a:schemeClr val="bg1"/>
                </a:solidFill>
              </a:rPr>
              <a:t>에서 평화로운 도시에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이정준이 나타나고 화면이 번쩍거린 후에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는 </a:t>
            </a:r>
            <a:r>
              <a:rPr lang="en-US" altLang="ko-KR" sz="2400" dirty="0">
                <a:solidFill>
                  <a:schemeClr val="bg1"/>
                </a:solidFill>
              </a:rPr>
              <a:t>‘</a:t>
            </a:r>
            <a:r>
              <a:rPr lang="ko-KR" altLang="en-US" sz="2400" dirty="0">
                <a:solidFill>
                  <a:schemeClr val="bg1"/>
                </a:solidFill>
              </a:rPr>
              <a:t>이정준</a:t>
            </a:r>
            <a:r>
              <a:rPr lang="en-US" altLang="ko-KR" sz="2400" dirty="0">
                <a:solidFill>
                  <a:schemeClr val="bg1"/>
                </a:solidFill>
              </a:rPr>
              <a:t>’</a:t>
            </a:r>
            <a:r>
              <a:rPr lang="ko-KR" altLang="en-US" sz="2400" dirty="0">
                <a:solidFill>
                  <a:schemeClr val="bg1"/>
                </a:solidFill>
              </a:rPr>
              <a:t>에 의해 불타버린 도시로 변한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다</a:t>
            </a:r>
            <a:r>
              <a:rPr lang="en-US" altLang="ko-KR" sz="2400" dirty="0">
                <a:solidFill>
                  <a:schemeClr val="bg1"/>
                </a:solidFill>
              </a:rPr>
              <a:t>. </a:t>
            </a:r>
            <a:r>
              <a:rPr lang="ko-KR" altLang="en-US" sz="2400" dirty="0">
                <a:solidFill>
                  <a:schemeClr val="bg1"/>
                </a:solidFill>
              </a:rPr>
              <a:t>그 상황에서 제한 시간 내에 전투기로 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이정준을 물리쳐야 한다</a:t>
            </a:r>
            <a:r>
              <a:rPr lang="en-US" altLang="ko-KR" sz="2400" dirty="0">
                <a:solidFill>
                  <a:schemeClr val="bg1"/>
                </a:solidFill>
              </a:rPr>
              <a:t>!</a:t>
            </a: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음악 또한 어울리는 곡이 흘러나오며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chemeClr val="bg1"/>
                </a:solidFill>
              </a:rPr>
              <a:t>‘</a:t>
            </a:r>
            <a:r>
              <a:rPr lang="ko-KR" altLang="en-US" sz="2400" dirty="0">
                <a:solidFill>
                  <a:schemeClr val="bg1"/>
                </a:solidFill>
              </a:rPr>
              <a:t>이정준</a:t>
            </a:r>
            <a:r>
              <a:rPr lang="en-US" altLang="ko-KR" sz="2400" dirty="0">
                <a:solidFill>
                  <a:schemeClr val="bg1"/>
                </a:solidFill>
              </a:rPr>
              <a:t>’</a:t>
            </a:r>
            <a:r>
              <a:rPr lang="ko-KR" altLang="en-US" sz="2400" dirty="0">
                <a:solidFill>
                  <a:schemeClr val="bg1"/>
                </a:solidFill>
              </a:rPr>
              <a:t>이 미사일에 맞으면 맞는 소리가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난다</a:t>
            </a:r>
            <a:r>
              <a:rPr lang="en-US" altLang="ko-KR" sz="2400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11333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DE0554D-D4C5-44CC-98E1-C625921D0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프로젝트 기능 소개</a:t>
            </a:r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F5E8B1D0-7F08-410C-B33E-EF2B123A7C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0904564"/>
              </p:ext>
            </p:extLst>
          </p:nvPr>
        </p:nvGraphicFramePr>
        <p:xfrm>
          <a:off x="838200" y="2022475"/>
          <a:ext cx="10515600" cy="325188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92557615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557094751"/>
                    </a:ext>
                  </a:extLst>
                </a:gridCol>
              </a:tblGrid>
              <a:tr h="4064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861366"/>
                  </a:ext>
                </a:extLst>
              </a:tr>
              <a:tr h="4064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9425277"/>
                  </a:ext>
                </a:extLst>
              </a:tr>
              <a:tr h="4064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412138"/>
                  </a:ext>
                </a:extLst>
              </a:tr>
              <a:tr h="4064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4758444"/>
                  </a:ext>
                </a:extLst>
              </a:tr>
              <a:tr h="4064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→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251689"/>
                  </a:ext>
                </a:extLst>
              </a:tr>
              <a:tr h="4064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MOUSEBUTTON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미사일 발사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8538703"/>
                  </a:ext>
                </a:extLst>
              </a:tr>
              <a:tr h="4064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ESC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종료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2724976"/>
                  </a:ext>
                </a:extLst>
              </a:tr>
              <a:tr h="4064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Q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보스몹의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FIRE BREATH </a:t>
                      </a:r>
                      <a:r>
                        <a:rPr lang="ko-KR" altLang="en-US" dirty="0"/>
                        <a:t>감상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0456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68791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256052A-668D-43AA-AAE0-0FDD95F00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332" y="2647216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en-US" altLang="ko-KR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 </a:t>
            </a:r>
            <a:r>
              <a:rPr lang="ko-KR" alt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프로젝트 코드</a:t>
            </a:r>
          </a:p>
        </p:txBody>
      </p:sp>
    </p:spTree>
    <p:extLst>
      <p:ext uri="{BB962C8B-B14F-4D97-AF65-F5344CB8AC3E}">
        <p14:creationId xmlns:p14="http://schemas.microsoft.com/office/powerpoint/2010/main" val="3512738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BA2CCC5-59BC-4F39-AB46-8A105DCDD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16" y="484632"/>
            <a:ext cx="4843367" cy="5733287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3701F7-46F7-4BA8-BA39-5D316EE50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게임 설정을 하고 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게임이 처음 돌아갈 때의 값을 설정하고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게임에 쓰이는 이미지를 </a:t>
            </a:r>
            <a:r>
              <a:rPr lang="en-US" altLang="ko-KR" sz="2000" dirty="0">
                <a:solidFill>
                  <a:schemeClr val="bg1"/>
                </a:solidFill>
              </a:rPr>
              <a:t>load</a:t>
            </a:r>
            <a:r>
              <a:rPr lang="ko-KR" altLang="en-US" sz="2000" dirty="0">
                <a:solidFill>
                  <a:schemeClr val="bg1"/>
                </a:solidFill>
              </a:rPr>
              <a:t>하고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게임에 쓰이는 소리를 </a:t>
            </a:r>
            <a:r>
              <a:rPr lang="en-US" altLang="ko-KR" sz="2000" dirty="0">
                <a:solidFill>
                  <a:schemeClr val="bg1"/>
                </a:solidFill>
              </a:rPr>
              <a:t>load</a:t>
            </a:r>
            <a:r>
              <a:rPr lang="ko-KR" altLang="en-US" sz="2000" dirty="0">
                <a:solidFill>
                  <a:schemeClr val="bg1"/>
                </a:solidFill>
              </a:rPr>
              <a:t>한다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5496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BE24C3E-F8A2-4473-80DD-A05CC2EA8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ko-KR" altLang="en-US" sz="320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B0BA92-78DA-43FC-8CBE-1CABDD745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 marL="514350" indent="-51435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프로젝트 제작 과정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chemeClr val="bg1"/>
                </a:solidFill>
              </a:rPr>
              <a:t>	1-1. </a:t>
            </a:r>
            <a:r>
              <a:rPr lang="ko-KR" altLang="en-US" sz="2400" dirty="0">
                <a:solidFill>
                  <a:schemeClr val="bg1"/>
                </a:solidFill>
              </a:rPr>
              <a:t>파이게임 습득 과정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chemeClr val="bg1"/>
                </a:solidFill>
              </a:rPr>
              <a:t>	1-2. </a:t>
            </a:r>
            <a:r>
              <a:rPr lang="ko-KR" altLang="en-US" sz="2400" dirty="0">
                <a:solidFill>
                  <a:schemeClr val="bg1"/>
                </a:solidFill>
              </a:rPr>
              <a:t>프로젝트 재료 만들기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chemeClr val="bg1"/>
                </a:solidFill>
              </a:rPr>
              <a:t>	</a:t>
            </a:r>
          </a:p>
          <a:p>
            <a:pPr marL="514350" indent="-514350">
              <a:buAutoNum type="arabicPeriod" startAt="2"/>
            </a:pPr>
            <a:r>
              <a:rPr lang="ko-KR" altLang="en-US" sz="2400" dirty="0">
                <a:solidFill>
                  <a:schemeClr val="bg1"/>
                </a:solidFill>
              </a:rPr>
              <a:t>프로젝트 컨셉과 기능 소개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AutoNum type="arabicPeriod" startAt="3"/>
            </a:pPr>
            <a:r>
              <a:rPr lang="ko-KR" altLang="en-US" sz="2400" dirty="0">
                <a:solidFill>
                  <a:schemeClr val="bg1"/>
                </a:solidFill>
              </a:rPr>
              <a:t>프로젝트 코드와 실행 결과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AutoNum type="arabicPeriod" startAt="3"/>
            </a:pPr>
            <a:r>
              <a:rPr lang="ko-KR" altLang="en-US" sz="2400" dirty="0">
                <a:solidFill>
                  <a:schemeClr val="bg1"/>
                </a:solidFill>
              </a:rPr>
              <a:t>프로젝트 후기</a:t>
            </a:r>
          </a:p>
        </p:txBody>
      </p:sp>
    </p:spTree>
    <p:extLst>
      <p:ext uri="{BB962C8B-B14F-4D97-AF65-F5344CB8AC3E}">
        <p14:creationId xmlns:p14="http://schemas.microsoft.com/office/powerpoint/2010/main" val="17782364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B97F95-4D16-4082-9907-BD2164375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16" y="484632"/>
            <a:ext cx="4843367" cy="5733287"/>
          </a:xfrm>
          <a:prstGeom prst="rect">
            <a:avLst/>
          </a:prstGeom>
        </p:spPr>
      </p:pic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BD10C8C-3455-4CAF-AF50-E03051E67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Intro</a:t>
            </a:r>
            <a:r>
              <a:rPr lang="ko-KR" altLang="en-US" sz="2000" dirty="0">
                <a:solidFill>
                  <a:schemeClr val="bg1"/>
                </a:solidFill>
              </a:rPr>
              <a:t>부분을 만들고 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</a:rPr>
              <a:t>이정준</a:t>
            </a:r>
            <a:r>
              <a:rPr lang="en-US" altLang="ko-KR" sz="2000" dirty="0">
                <a:solidFill>
                  <a:schemeClr val="bg1"/>
                </a:solidFill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</a:rPr>
              <a:t>이 오른쪽에서 천천히 등장하고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화면이 흰색으로 번쩍거린 후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불타는 도시로 바꾸는 </a:t>
            </a:r>
            <a:r>
              <a:rPr lang="en-US" altLang="ko-KR" sz="2000" dirty="0">
                <a:solidFill>
                  <a:schemeClr val="bg1"/>
                </a:solidFill>
              </a:rPr>
              <a:t>Intro</a:t>
            </a:r>
            <a:r>
              <a:rPr lang="ko-KR" altLang="en-US" sz="2000" dirty="0">
                <a:solidFill>
                  <a:schemeClr val="bg1"/>
                </a:solidFill>
              </a:rPr>
              <a:t>를 출력하는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부분이다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2483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0E72D4-66F2-4E90-9A07-2985CC709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커서의 위는 </a:t>
            </a:r>
            <a:r>
              <a:rPr lang="en-US" altLang="ko-KR" sz="2000" dirty="0">
                <a:solidFill>
                  <a:schemeClr val="bg1"/>
                </a:solidFill>
              </a:rPr>
              <a:t>Intro</a:t>
            </a:r>
            <a:r>
              <a:rPr lang="ko-KR" altLang="en-US" sz="2000" dirty="0">
                <a:solidFill>
                  <a:schemeClr val="bg1"/>
                </a:solidFill>
              </a:rPr>
              <a:t> 부분이고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그 밑 </a:t>
            </a:r>
            <a:r>
              <a:rPr lang="en-US" altLang="ko-KR" sz="2000" dirty="0">
                <a:solidFill>
                  <a:schemeClr val="bg1"/>
                </a:solidFill>
              </a:rPr>
              <a:t>3</a:t>
            </a:r>
            <a:r>
              <a:rPr lang="ko-KR" altLang="en-US" sz="2000" dirty="0">
                <a:solidFill>
                  <a:schemeClr val="bg1"/>
                </a:solidFill>
              </a:rPr>
              <a:t>줄은 전투기</a:t>
            </a:r>
            <a:r>
              <a:rPr lang="en-US" altLang="ko-KR" sz="2000" dirty="0">
                <a:solidFill>
                  <a:schemeClr val="bg1"/>
                </a:solidFill>
              </a:rPr>
              <a:t>(player)</a:t>
            </a:r>
            <a:r>
              <a:rPr lang="ko-KR" altLang="en-US" sz="2000" dirty="0">
                <a:solidFill>
                  <a:schemeClr val="bg1"/>
                </a:solidFill>
              </a:rPr>
              <a:t>의 위치와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마우스에 따라서 전투기 이미지의 각도가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변하고 그 각도에 따라 바뀐 전투기 이미지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 err="1">
                <a:solidFill>
                  <a:schemeClr val="bg1"/>
                </a:solidFill>
              </a:rPr>
              <a:t>를</a:t>
            </a:r>
            <a:r>
              <a:rPr lang="ko-KR" altLang="en-US" sz="2000" dirty="0">
                <a:solidFill>
                  <a:schemeClr val="bg1"/>
                </a:solidFill>
              </a:rPr>
              <a:t> 다시 출력하게 해주는 부분이다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그 밑은 미사일이 날라가는 부분이다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D4D8365-FB92-4A3B-863A-EF6A950F0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3" y="0"/>
            <a:ext cx="57935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232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23D098-B067-4C14-ABAC-648B59F35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16" y="484632"/>
            <a:ext cx="4843367" cy="5733287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403BC1-5471-4DDD-819A-0E1AC6541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  미사일과 보스 몬스터 </a:t>
            </a:r>
            <a:r>
              <a:rPr lang="en-US" altLang="ko-KR" sz="2000" dirty="0">
                <a:solidFill>
                  <a:schemeClr val="bg1"/>
                </a:solidFill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</a:rPr>
              <a:t>이정준</a:t>
            </a:r>
            <a:r>
              <a:rPr lang="en-US" altLang="ko-KR" sz="2000" dirty="0">
                <a:solidFill>
                  <a:schemeClr val="bg1"/>
                </a:solidFill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</a:rPr>
              <a:t>의 크기가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겹치게 되는 순간 </a:t>
            </a:r>
            <a:r>
              <a:rPr lang="en-US" altLang="ko-KR" sz="2000" dirty="0">
                <a:solidFill>
                  <a:schemeClr val="bg1"/>
                </a:solidFill>
              </a:rPr>
              <a:t>hit </a:t>
            </a:r>
            <a:r>
              <a:rPr lang="ko-KR" altLang="en-US" sz="2000" dirty="0">
                <a:solidFill>
                  <a:schemeClr val="bg1"/>
                </a:solidFill>
              </a:rPr>
              <a:t>사운드를 출력하고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미사일을 </a:t>
            </a:r>
            <a:r>
              <a:rPr lang="en-US" altLang="ko-KR" sz="2000" dirty="0">
                <a:solidFill>
                  <a:schemeClr val="bg1"/>
                </a:solidFill>
              </a:rPr>
              <a:t>pop</a:t>
            </a:r>
            <a:r>
              <a:rPr lang="ko-KR" altLang="en-US" sz="2000" dirty="0">
                <a:solidFill>
                  <a:schemeClr val="bg1"/>
                </a:solidFill>
              </a:rPr>
              <a:t>하고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체력을 깎는다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 </a:t>
            </a:r>
            <a:r>
              <a:rPr lang="ko-KR" altLang="en-US" sz="2000" dirty="0">
                <a:solidFill>
                  <a:schemeClr val="bg1"/>
                </a:solidFill>
              </a:rPr>
              <a:t>다음은 체력바를 업데이트한다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Q</a:t>
            </a:r>
            <a:r>
              <a:rPr lang="ko-KR" altLang="en-US" sz="2000" dirty="0">
                <a:solidFill>
                  <a:schemeClr val="bg1"/>
                </a:solidFill>
              </a:rPr>
              <a:t>를 눌렀을 때 </a:t>
            </a:r>
            <a:r>
              <a:rPr lang="en-US" altLang="ko-KR" sz="2000" dirty="0">
                <a:solidFill>
                  <a:schemeClr val="bg1"/>
                </a:solidFill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</a:rPr>
              <a:t>이정준</a:t>
            </a:r>
            <a:r>
              <a:rPr lang="en-US" altLang="ko-KR" sz="2000" dirty="0">
                <a:solidFill>
                  <a:schemeClr val="bg1"/>
                </a:solidFill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</a:rPr>
              <a:t>이 불을 내뿜게 한다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 </a:t>
            </a:r>
            <a:r>
              <a:rPr lang="ko-KR" altLang="en-US" sz="2000" dirty="0">
                <a:solidFill>
                  <a:schemeClr val="bg1"/>
                </a:solidFill>
              </a:rPr>
              <a:t>키가 </a:t>
            </a:r>
            <a:r>
              <a:rPr lang="ko-KR" altLang="en-US" sz="2000" dirty="0" err="1">
                <a:solidFill>
                  <a:schemeClr val="bg1"/>
                </a:solidFill>
              </a:rPr>
              <a:t>눌렸을때</a:t>
            </a:r>
            <a:r>
              <a:rPr lang="ko-KR" altLang="en-US" sz="2000" dirty="0">
                <a:solidFill>
                  <a:schemeClr val="bg1"/>
                </a:solidFill>
              </a:rPr>
              <a:t> 그리고 그 키가 특정키라면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그 배열의 인덱스 값을 </a:t>
            </a:r>
            <a:r>
              <a:rPr lang="en-US" altLang="ko-KR" sz="2000" dirty="0">
                <a:solidFill>
                  <a:schemeClr val="bg1"/>
                </a:solidFill>
              </a:rPr>
              <a:t>True</a:t>
            </a:r>
            <a:r>
              <a:rPr lang="ko-KR" altLang="en-US" sz="2000" dirty="0">
                <a:solidFill>
                  <a:schemeClr val="bg1"/>
                </a:solidFill>
              </a:rPr>
              <a:t>로 만들어준다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5995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4538DE-EF53-4501-B5FC-F7FF3107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16" y="484632"/>
            <a:ext cx="4843367" cy="5733287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071100-C518-4E57-8388-AAEC5C0EA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배열의 인덱스 값이 </a:t>
            </a:r>
            <a:r>
              <a:rPr lang="en-US" altLang="ko-KR" sz="2000" dirty="0">
                <a:solidFill>
                  <a:schemeClr val="bg1"/>
                </a:solidFill>
              </a:rPr>
              <a:t>True</a:t>
            </a:r>
            <a:r>
              <a:rPr lang="ko-KR" altLang="en-US" sz="2000" dirty="0">
                <a:solidFill>
                  <a:schemeClr val="bg1"/>
                </a:solidFill>
              </a:rPr>
              <a:t>이면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해당 방향으로 </a:t>
            </a:r>
            <a:r>
              <a:rPr lang="en-US" altLang="ko-KR" sz="2000" dirty="0">
                <a:solidFill>
                  <a:schemeClr val="bg1"/>
                </a:solidFill>
              </a:rPr>
              <a:t>5</a:t>
            </a:r>
            <a:r>
              <a:rPr lang="ko-KR" altLang="en-US" sz="2000" dirty="0">
                <a:solidFill>
                  <a:schemeClr val="bg1"/>
                </a:solidFill>
              </a:rPr>
              <a:t>씩 움직이게 한다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시간이 </a:t>
            </a:r>
            <a:r>
              <a:rPr lang="en-US" altLang="ko-KR" sz="2000" dirty="0">
                <a:solidFill>
                  <a:schemeClr val="bg1"/>
                </a:solidFill>
              </a:rPr>
              <a:t>30000</a:t>
            </a:r>
            <a:r>
              <a:rPr lang="ko-KR" altLang="en-US" sz="2000" dirty="0">
                <a:solidFill>
                  <a:schemeClr val="bg1"/>
                </a:solidFill>
              </a:rPr>
              <a:t>이 되면 </a:t>
            </a:r>
            <a:r>
              <a:rPr lang="en-US" altLang="ko-KR" sz="2000" dirty="0">
                <a:solidFill>
                  <a:schemeClr val="bg1"/>
                </a:solidFill>
              </a:rPr>
              <a:t>LOSE</a:t>
            </a: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</a:rPr>
              <a:t>이정준</a:t>
            </a:r>
            <a:r>
              <a:rPr lang="en-US" altLang="ko-KR" sz="2000" dirty="0">
                <a:solidFill>
                  <a:schemeClr val="bg1"/>
                </a:solidFill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</a:rPr>
              <a:t> 체력이 </a:t>
            </a:r>
            <a:r>
              <a:rPr lang="en-US" altLang="ko-KR" sz="2000" dirty="0">
                <a:solidFill>
                  <a:schemeClr val="bg1"/>
                </a:solidFill>
              </a:rPr>
              <a:t>0</a:t>
            </a:r>
            <a:r>
              <a:rPr lang="ko-KR" altLang="en-US" sz="2000" dirty="0">
                <a:solidFill>
                  <a:schemeClr val="bg1"/>
                </a:solidFill>
              </a:rPr>
              <a:t>이 되면 </a:t>
            </a:r>
            <a:r>
              <a:rPr lang="en-US" altLang="ko-KR" sz="2000" dirty="0">
                <a:solidFill>
                  <a:schemeClr val="bg1"/>
                </a:solidFill>
              </a:rPr>
              <a:t>WIN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맨 밑 줄은 지금까지 바뀐 내용을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화면에 업데이트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7200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343EA52-2E1B-4998-85FD-F25D931CF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en-US" altLang="ko-KR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 </a:t>
            </a:r>
            <a:r>
              <a:rPr lang="ko-KR" alt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프로젝트 실행 결과</a:t>
            </a:r>
          </a:p>
        </p:txBody>
      </p:sp>
    </p:spTree>
    <p:extLst>
      <p:ext uri="{BB962C8B-B14F-4D97-AF65-F5344CB8AC3E}">
        <p14:creationId xmlns:p14="http://schemas.microsoft.com/office/powerpoint/2010/main" val="25921545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2137B9-7C26-4C02-B4CF-ABD86F916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altLang="ko-KR" dirty="0"/>
              <a:t>WIN</a:t>
            </a:r>
            <a:r>
              <a:rPr lang="ko-KR" altLang="en-US" dirty="0"/>
              <a:t>일 경우</a:t>
            </a:r>
          </a:p>
        </p:txBody>
      </p:sp>
      <p:pic>
        <p:nvPicPr>
          <p:cNvPr id="10" name="bandicam 2017-06-06 18-06-16-473">
            <a:hlinkClick r:id="" action="ppaction://media"/>
            <a:extLst>
              <a:ext uri="{FF2B5EF4-FFF2-40B4-BE49-F238E27FC236}">
                <a16:creationId xmlns:a16="http://schemas.microsoft.com/office/drawing/2014/main" id="{BCC68372-0604-4E6E-BC8D-D2E33225BDB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2197" b="11426"/>
          <a:stretch/>
        </p:blipFill>
        <p:spPr>
          <a:xfrm>
            <a:off x="1622628" y="1908699"/>
            <a:ext cx="8941450" cy="3249227"/>
          </a:xfrm>
        </p:spPr>
      </p:pic>
    </p:spTree>
    <p:extLst>
      <p:ext uri="{BB962C8B-B14F-4D97-AF65-F5344CB8AC3E}">
        <p14:creationId xmlns:p14="http://schemas.microsoft.com/office/powerpoint/2010/main" val="1707987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2137B9-7C26-4C02-B4CF-ABD86F916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altLang="ko-KR" dirty="0"/>
              <a:t>LOSE</a:t>
            </a:r>
            <a:r>
              <a:rPr lang="ko-KR" altLang="en-US" dirty="0"/>
              <a:t>일 경우 </a:t>
            </a:r>
            <a:r>
              <a:rPr lang="en-US" altLang="ko-KR" dirty="0"/>
              <a:t>(TIME OUT)</a:t>
            </a:r>
            <a:endParaRPr lang="ko-KR" altLang="en-US" dirty="0"/>
          </a:p>
        </p:txBody>
      </p:sp>
      <p:pic>
        <p:nvPicPr>
          <p:cNvPr id="12" name="bandicam 2017-06-06 18-06-56-717">
            <a:hlinkClick r:id="" action="ppaction://media"/>
            <a:extLst>
              <a:ext uri="{FF2B5EF4-FFF2-40B4-BE49-F238E27FC236}">
                <a16:creationId xmlns:a16="http://schemas.microsoft.com/office/drawing/2014/main" id="{E107A92A-F80A-4A73-B17D-8B858BA4798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9573" y="1690688"/>
            <a:ext cx="8974597" cy="5068009"/>
          </a:xfrm>
        </p:spPr>
      </p:pic>
    </p:spTree>
    <p:extLst>
      <p:ext uri="{BB962C8B-B14F-4D97-AF65-F5344CB8AC3E}">
        <p14:creationId xmlns:p14="http://schemas.microsoft.com/office/powerpoint/2010/main" val="3342124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6308121-7CFA-49CA-92EA-87F8594C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altLang="ko-KR" sz="3200"/>
              <a:t>4. </a:t>
            </a:r>
            <a:r>
              <a:rPr lang="ko-KR" altLang="en-US" sz="3200"/>
              <a:t>프로젝트 후기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68AD91-196B-4596-AB16-25ADD585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7"/>
            <a:ext cx="5408696" cy="5728791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ko-KR" sz="2400" dirty="0">
                <a:solidFill>
                  <a:schemeClr val="bg1"/>
                </a:solidFill>
              </a:rPr>
              <a:t>  </a:t>
            </a:r>
            <a:r>
              <a:rPr lang="ko-KR" altLang="en-US" sz="2400" dirty="0">
                <a:solidFill>
                  <a:schemeClr val="bg1"/>
                </a:solidFill>
              </a:rPr>
              <a:t>힘들었다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생각했던 첫 구상보다 내 작품이 실망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스러웠다</a:t>
            </a:r>
            <a:r>
              <a:rPr lang="en-US" altLang="ko-KR" sz="2400" dirty="0">
                <a:solidFill>
                  <a:schemeClr val="bg1"/>
                </a:solidFill>
              </a:rPr>
              <a:t>. </a:t>
            </a:r>
            <a:r>
              <a:rPr lang="ko-KR" altLang="en-US" sz="2400" dirty="0">
                <a:solidFill>
                  <a:schemeClr val="bg1"/>
                </a:solidFill>
              </a:rPr>
              <a:t>첫 작품이라서 완성도 높고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친구들에게 보여줘서 재미있어 할 그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런 게임을 만들고 싶었다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chemeClr val="bg1"/>
                </a:solidFill>
              </a:rPr>
              <a:t>  </a:t>
            </a:r>
            <a:r>
              <a:rPr lang="ko-KR" altLang="en-US" sz="2400" dirty="0">
                <a:solidFill>
                  <a:schemeClr val="bg1"/>
                </a:solidFill>
              </a:rPr>
              <a:t>난관없이 잘 풀릴 줄 알았던 파이게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임은 생각보다 내 마음대로 되지 않았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다</a:t>
            </a:r>
            <a:r>
              <a:rPr lang="en-US" altLang="ko-KR" sz="2400" dirty="0">
                <a:solidFill>
                  <a:schemeClr val="bg1"/>
                </a:solidFill>
              </a:rPr>
              <a:t>. </a:t>
            </a:r>
            <a:r>
              <a:rPr lang="ko-KR" altLang="en-US" sz="2400" dirty="0">
                <a:solidFill>
                  <a:schemeClr val="bg1"/>
                </a:solidFill>
              </a:rPr>
              <a:t>정말 열심히 만들었고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>
                <a:solidFill>
                  <a:schemeClr val="bg1"/>
                </a:solidFill>
              </a:rPr>
              <a:t>하나하나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이해할 때까지 찾고 만들어봤다</a:t>
            </a:r>
            <a:r>
              <a:rPr lang="en-US" altLang="ko-KR" sz="2400" dirty="0">
                <a:solidFill>
                  <a:schemeClr val="bg1"/>
                </a:solidFill>
              </a:rPr>
              <a:t>. </a:t>
            </a:r>
            <a:r>
              <a:rPr lang="ko-KR" altLang="en-US" sz="2400" dirty="0">
                <a:solidFill>
                  <a:schemeClr val="bg1"/>
                </a:solidFill>
              </a:rPr>
              <a:t>시간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또한 엄청나게 들어갔다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chemeClr val="bg1"/>
                </a:solidFill>
              </a:rPr>
              <a:t>  </a:t>
            </a:r>
            <a:r>
              <a:rPr lang="ko-KR" altLang="en-US" sz="2400" dirty="0">
                <a:solidFill>
                  <a:schemeClr val="bg1"/>
                </a:solidFill>
              </a:rPr>
              <a:t>하지만 프로젝트에 드러나지 않는다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얼마나 많은 게임 프로그래머들이 고생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하고 있는지 느끼게 되었고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>
                <a:solidFill>
                  <a:schemeClr val="bg1"/>
                </a:solidFill>
              </a:rPr>
              <a:t>별 거 아닌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것 같아 보이는 게임들이 사실은 얼마나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많은 노력이 들어갔는 지를 알 것 같다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119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E06E630-FDF2-4634-8370-436F67CC3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altLang="ko-KR" sz="3200"/>
              <a:t>1. </a:t>
            </a:r>
            <a:r>
              <a:rPr lang="ko-KR" altLang="en-US" sz="3200"/>
              <a:t>프로젝트 제작 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73393D-73D6-4F91-9795-C6DCB0207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ko-KR" sz="2400" dirty="0">
                <a:solidFill>
                  <a:schemeClr val="bg1"/>
                </a:solidFill>
              </a:rPr>
              <a:t>  </a:t>
            </a:r>
            <a:r>
              <a:rPr lang="ko-KR" altLang="en-US" sz="2400" dirty="0">
                <a:solidFill>
                  <a:schemeClr val="bg1"/>
                </a:solidFill>
              </a:rPr>
              <a:t>프로젝트를 처음 만들어 보는 것이었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다</a:t>
            </a:r>
            <a:r>
              <a:rPr lang="en-US" altLang="ko-KR" sz="2400" dirty="0">
                <a:solidFill>
                  <a:schemeClr val="bg1"/>
                </a:solidFill>
              </a:rPr>
              <a:t>. </a:t>
            </a:r>
            <a:r>
              <a:rPr lang="ko-KR" altLang="en-US" sz="2400" dirty="0">
                <a:solidFill>
                  <a:schemeClr val="bg1"/>
                </a:solidFill>
              </a:rPr>
              <a:t>지금까지 어떤 것을 만들라고 하면 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만들어보는 정도였지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>
                <a:solidFill>
                  <a:schemeClr val="bg1"/>
                </a:solidFill>
              </a:rPr>
              <a:t>자유주제로 만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들어본 적이 없었다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chemeClr val="bg1"/>
                </a:solidFill>
              </a:rPr>
              <a:t>  </a:t>
            </a:r>
            <a:r>
              <a:rPr lang="ko-KR" altLang="en-US" sz="2400" dirty="0">
                <a:solidFill>
                  <a:schemeClr val="bg1"/>
                </a:solidFill>
              </a:rPr>
              <a:t>그래서 프로젝트로 무엇을 할까 고민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을 많이 했다</a:t>
            </a:r>
            <a:r>
              <a:rPr lang="en-US" altLang="ko-KR" sz="2400" dirty="0">
                <a:solidFill>
                  <a:schemeClr val="bg1"/>
                </a:solidFill>
              </a:rPr>
              <a:t>. </a:t>
            </a:r>
            <a:r>
              <a:rPr lang="ko-KR" altLang="en-US" sz="2400" dirty="0">
                <a:solidFill>
                  <a:schemeClr val="bg1"/>
                </a:solidFill>
              </a:rPr>
              <a:t>그러다 유튜브에서 파이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게임 강좌를 발견하였고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>
                <a:solidFill>
                  <a:schemeClr val="bg1"/>
                </a:solidFill>
              </a:rPr>
              <a:t>코드를 보니 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할 수 있겠다는 생각이 들어서 파이게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임 강좌를 다 들었다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3771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30" name="Rectangl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59686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2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67013"/>
            <a:ext cx="4838700" cy="1323975"/>
          </a:xfrm>
          <a:custGeom>
            <a:avLst/>
            <a:gdLst>
              <a:gd name="connsiteX0" fmla="*/ 0 w 4838700"/>
              <a:gd name="connsiteY0" fmla="*/ 0 h 1323975"/>
              <a:gd name="connsiteX1" fmla="*/ 4838700 w 4838700"/>
              <a:gd name="connsiteY1" fmla="*/ 0 h 1323975"/>
              <a:gd name="connsiteX2" fmla="*/ 4838700 w 4838700"/>
              <a:gd name="connsiteY2" fmla="*/ 78123 h 1323975"/>
              <a:gd name="connsiteX3" fmla="*/ 4822272 w 4838700"/>
              <a:gd name="connsiteY3" fmla="*/ 81440 h 1323975"/>
              <a:gd name="connsiteX4" fmla="*/ 4781550 w 4838700"/>
              <a:gd name="connsiteY4" fmla="*/ 142875 h 1323975"/>
              <a:gd name="connsiteX5" fmla="*/ 4822272 w 4838700"/>
              <a:gd name="connsiteY5" fmla="*/ 204311 h 1323975"/>
              <a:gd name="connsiteX6" fmla="*/ 4838700 w 4838700"/>
              <a:gd name="connsiteY6" fmla="*/ 207627 h 1323975"/>
              <a:gd name="connsiteX7" fmla="*/ 4838700 w 4838700"/>
              <a:gd name="connsiteY7" fmla="*/ 287197 h 1323975"/>
              <a:gd name="connsiteX8" fmla="*/ 4822272 w 4838700"/>
              <a:gd name="connsiteY8" fmla="*/ 290514 h 1323975"/>
              <a:gd name="connsiteX9" fmla="*/ 4781550 w 4838700"/>
              <a:gd name="connsiteY9" fmla="*/ 351949 h 1323975"/>
              <a:gd name="connsiteX10" fmla="*/ 4822272 w 4838700"/>
              <a:gd name="connsiteY10" fmla="*/ 413385 h 1323975"/>
              <a:gd name="connsiteX11" fmla="*/ 4838700 w 4838700"/>
              <a:gd name="connsiteY11" fmla="*/ 416701 h 1323975"/>
              <a:gd name="connsiteX12" fmla="*/ 4838700 w 4838700"/>
              <a:gd name="connsiteY12" fmla="*/ 496271 h 1323975"/>
              <a:gd name="connsiteX13" fmla="*/ 4822272 w 4838700"/>
              <a:gd name="connsiteY13" fmla="*/ 499588 h 1323975"/>
              <a:gd name="connsiteX14" fmla="*/ 4781550 w 4838700"/>
              <a:gd name="connsiteY14" fmla="*/ 561023 h 1323975"/>
              <a:gd name="connsiteX15" fmla="*/ 4822272 w 4838700"/>
              <a:gd name="connsiteY15" fmla="*/ 622459 h 1323975"/>
              <a:gd name="connsiteX16" fmla="*/ 4838700 w 4838700"/>
              <a:gd name="connsiteY16" fmla="*/ 625775 h 1323975"/>
              <a:gd name="connsiteX17" fmla="*/ 4838700 w 4838700"/>
              <a:gd name="connsiteY17" fmla="*/ 705345 h 1323975"/>
              <a:gd name="connsiteX18" fmla="*/ 4822272 w 4838700"/>
              <a:gd name="connsiteY18" fmla="*/ 708662 h 1323975"/>
              <a:gd name="connsiteX19" fmla="*/ 4781550 w 4838700"/>
              <a:gd name="connsiteY19" fmla="*/ 770097 h 1323975"/>
              <a:gd name="connsiteX20" fmla="*/ 4822272 w 4838700"/>
              <a:gd name="connsiteY20" fmla="*/ 831533 h 1323975"/>
              <a:gd name="connsiteX21" fmla="*/ 4838700 w 4838700"/>
              <a:gd name="connsiteY21" fmla="*/ 834849 h 1323975"/>
              <a:gd name="connsiteX22" fmla="*/ 4838700 w 4838700"/>
              <a:gd name="connsiteY22" fmla="*/ 914419 h 1323975"/>
              <a:gd name="connsiteX23" fmla="*/ 4822272 w 4838700"/>
              <a:gd name="connsiteY23" fmla="*/ 917736 h 1323975"/>
              <a:gd name="connsiteX24" fmla="*/ 4781550 w 4838700"/>
              <a:gd name="connsiteY24" fmla="*/ 979171 h 1323975"/>
              <a:gd name="connsiteX25" fmla="*/ 4822272 w 4838700"/>
              <a:gd name="connsiteY25" fmla="*/ 1040607 h 1323975"/>
              <a:gd name="connsiteX26" fmla="*/ 4838700 w 4838700"/>
              <a:gd name="connsiteY26" fmla="*/ 1043923 h 1323975"/>
              <a:gd name="connsiteX27" fmla="*/ 4838700 w 4838700"/>
              <a:gd name="connsiteY27" fmla="*/ 1123491 h 1323975"/>
              <a:gd name="connsiteX28" fmla="*/ 4822272 w 4838700"/>
              <a:gd name="connsiteY28" fmla="*/ 1126808 h 1323975"/>
              <a:gd name="connsiteX29" fmla="*/ 4781550 w 4838700"/>
              <a:gd name="connsiteY29" fmla="*/ 1188243 h 1323975"/>
              <a:gd name="connsiteX30" fmla="*/ 4822272 w 4838700"/>
              <a:gd name="connsiteY30" fmla="*/ 1249679 h 1323975"/>
              <a:gd name="connsiteX31" fmla="*/ 4838700 w 4838700"/>
              <a:gd name="connsiteY31" fmla="*/ 1252995 h 1323975"/>
              <a:gd name="connsiteX32" fmla="*/ 4838700 w 4838700"/>
              <a:gd name="connsiteY32" fmla="*/ 1323975 h 1323975"/>
              <a:gd name="connsiteX33" fmla="*/ 0 w 4838700"/>
              <a:gd name="connsiteY33" fmla="*/ 1323975 h 1323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4838700" h="1323975">
                <a:moveTo>
                  <a:pt x="0" y="0"/>
                </a:moveTo>
                <a:lnTo>
                  <a:pt x="4838700" y="0"/>
                </a:lnTo>
                <a:lnTo>
                  <a:pt x="4838700" y="78123"/>
                </a:lnTo>
                <a:lnTo>
                  <a:pt x="4822272" y="81440"/>
                </a:lnTo>
                <a:cubicBezTo>
                  <a:pt x="4798341" y="91561"/>
                  <a:pt x="4781550" y="115257"/>
                  <a:pt x="4781550" y="142875"/>
                </a:cubicBezTo>
                <a:cubicBezTo>
                  <a:pt x="4781550" y="170493"/>
                  <a:pt x="4798341" y="194189"/>
                  <a:pt x="4822272" y="204311"/>
                </a:cubicBezTo>
                <a:lnTo>
                  <a:pt x="4838700" y="207627"/>
                </a:lnTo>
                <a:lnTo>
                  <a:pt x="4838700" y="287197"/>
                </a:lnTo>
                <a:lnTo>
                  <a:pt x="4822272" y="290514"/>
                </a:lnTo>
                <a:cubicBezTo>
                  <a:pt x="4798341" y="300635"/>
                  <a:pt x="4781550" y="324331"/>
                  <a:pt x="4781550" y="351949"/>
                </a:cubicBezTo>
                <a:cubicBezTo>
                  <a:pt x="4781550" y="379567"/>
                  <a:pt x="4798341" y="403263"/>
                  <a:pt x="4822272" y="413385"/>
                </a:cubicBezTo>
                <a:lnTo>
                  <a:pt x="4838700" y="416701"/>
                </a:lnTo>
                <a:lnTo>
                  <a:pt x="4838700" y="496271"/>
                </a:lnTo>
                <a:lnTo>
                  <a:pt x="4822272" y="499588"/>
                </a:lnTo>
                <a:cubicBezTo>
                  <a:pt x="4798341" y="509709"/>
                  <a:pt x="4781550" y="533405"/>
                  <a:pt x="4781550" y="561023"/>
                </a:cubicBezTo>
                <a:cubicBezTo>
                  <a:pt x="4781550" y="588641"/>
                  <a:pt x="4798341" y="612337"/>
                  <a:pt x="4822272" y="622459"/>
                </a:cubicBezTo>
                <a:lnTo>
                  <a:pt x="4838700" y="625775"/>
                </a:lnTo>
                <a:lnTo>
                  <a:pt x="4838700" y="705345"/>
                </a:lnTo>
                <a:lnTo>
                  <a:pt x="4822272" y="708662"/>
                </a:lnTo>
                <a:cubicBezTo>
                  <a:pt x="4798341" y="718783"/>
                  <a:pt x="4781550" y="742479"/>
                  <a:pt x="4781550" y="770097"/>
                </a:cubicBezTo>
                <a:cubicBezTo>
                  <a:pt x="4781550" y="797715"/>
                  <a:pt x="4798341" y="821411"/>
                  <a:pt x="4822272" y="831533"/>
                </a:cubicBezTo>
                <a:lnTo>
                  <a:pt x="4838700" y="834849"/>
                </a:lnTo>
                <a:lnTo>
                  <a:pt x="4838700" y="914419"/>
                </a:lnTo>
                <a:lnTo>
                  <a:pt x="4822272" y="917736"/>
                </a:lnTo>
                <a:cubicBezTo>
                  <a:pt x="4798341" y="927857"/>
                  <a:pt x="4781550" y="951553"/>
                  <a:pt x="4781550" y="979171"/>
                </a:cubicBezTo>
                <a:cubicBezTo>
                  <a:pt x="4781550" y="1006789"/>
                  <a:pt x="4798341" y="1030485"/>
                  <a:pt x="4822272" y="1040607"/>
                </a:cubicBezTo>
                <a:lnTo>
                  <a:pt x="4838700" y="1043923"/>
                </a:lnTo>
                <a:lnTo>
                  <a:pt x="4838700" y="1123491"/>
                </a:lnTo>
                <a:lnTo>
                  <a:pt x="4822272" y="1126808"/>
                </a:lnTo>
                <a:cubicBezTo>
                  <a:pt x="4798341" y="1136929"/>
                  <a:pt x="4781550" y="1160625"/>
                  <a:pt x="4781550" y="1188243"/>
                </a:cubicBezTo>
                <a:cubicBezTo>
                  <a:pt x="4781550" y="1215861"/>
                  <a:pt x="4798341" y="1239557"/>
                  <a:pt x="4822272" y="1249679"/>
                </a:cubicBezTo>
                <a:lnTo>
                  <a:pt x="4838700" y="1252995"/>
                </a:lnTo>
                <a:lnTo>
                  <a:pt x="4838700" y="1323975"/>
                </a:lnTo>
                <a:lnTo>
                  <a:pt x="0" y="132397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-1" y="2868613"/>
            <a:ext cx="4791456" cy="317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-1" y="3960813"/>
            <a:ext cx="4791456" cy="317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내용 개체 틀 4" descr="스크린샷이(가) 표시된 사진&#10;&#10;매우 높은 신뢰도로 생성된 설명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153" y="1320209"/>
            <a:ext cx="6445380" cy="421758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0572FCC-A5FD-4793-9BFC-3CDAC35D4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8" y="2868613"/>
            <a:ext cx="3553604" cy="1092200"/>
          </a:xfrm>
          <a:prstGeom prst="rect">
            <a:avLst/>
          </a:prstGeom>
          <a:noFill/>
          <a:ln w="174625" cap="sq" cmpd="thinThick">
            <a:noFill/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r" latinLnBrk="0"/>
            <a:r>
              <a:rPr lang="ko-KR" altLang="en-US" sz="2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파이썬에</a:t>
            </a:r>
            <a:r>
              <a:rPr lang="en-US" altLang="ko-KR" sz="2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2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파이게임 설치</a:t>
            </a:r>
          </a:p>
        </p:txBody>
      </p:sp>
    </p:spTree>
    <p:extLst>
      <p:ext uri="{BB962C8B-B14F-4D97-AF65-F5344CB8AC3E}">
        <p14:creationId xmlns:p14="http://schemas.microsoft.com/office/powerpoint/2010/main" val="1093162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EBB07A0-F673-4D84-AE4A-DA3961BF19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" t="38595" r="40082" b="1939"/>
          <a:stretch/>
        </p:blipFill>
        <p:spPr>
          <a:xfrm>
            <a:off x="6146384" y="2055813"/>
            <a:ext cx="5830797" cy="3279822"/>
          </a:xfrm>
          <a:prstGeom prst="rect">
            <a:avLst/>
          </a:prstGeom>
        </p:spPr>
      </p:pic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7725F91-5202-47CE-A634-DCCA78373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en-US" altLang="ko-KR" sz="3000" dirty="0">
                <a:solidFill>
                  <a:schemeClr val="bg1"/>
                </a:solidFill>
              </a:rPr>
              <a:t>1-1. </a:t>
            </a:r>
            <a:r>
              <a:rPr lang="ko-KR" altLang="en-US" sz="3000" dirty="0">
                <a:solidFill>
                  <a:schemeClr val="bg1"/>
                </a:solidFill>
              </a:rPr>
              <a:t>파이게임 습득 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BE28E7-909B-4EBF-931D-F9C751CC2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128169" cy="3399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 </a:t>
            </a:r>
            <a:r>
              <a:rPr lang="ko-KR" altLang="en-US" sz="2000" dirty="0">
                <a:solidFill>
                  <a:schemeClr val="bg1"/>
                </a:solidFill>
              </a:rPr>
              <a:t>파이게임 강좌로 선택한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	</a:t>
            </a:r>
            <a:r>
              <a:rPr lang="ko-KR" altLang="en-US" sz="2000" dirty="0">
                <a:solidFill>
                  <a:schemeClr val="bg1"/>
                </a:solidFill>
              </a:rPr>
              <a:t>유튜브 동영상</a:t>
            </a:r>
          </a:p>
        </p:txBody>
      </p:sp>
    </p:spTree>
    <p:extLst>
      <p:ext uri="{BB962C8B-B14F-4D97-AF65-F5344CB8AC3E}">
        <p14:creationId xmlns:p14="http://schemas.microsoft.com/office/powerpoint/2010/main" val="11832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6" descr="스크린샷이(가) 표시된 사진&#10;&#10;매우 높은 신뢰도로 생성된 설명"/>
          <p:cNvPicPr>
            <a:picLocks noChangeAspect="1"/>
          </p:cNvPicPr>
          <p:nvPr/>
        </p:nvPicPr>
        <p:blipFill rotWithShape="1">
          <a:blip r:embed="rId2"/>
          <a:srcRect r="29087"/>
          <a:stretch/>
        </p:blipFill>
        <p:spPr>
          <a:xfrm>
            <a:off x="7092986" y="799162"/>
            <a:ext cx="4350332" cy="5013810"/>
          </a:xfrm>
          <a:prstGeom prst="rect">
            <a:avLst/>
          </a:prstGeom>
        </p:spPr>
      </p:pic>
      <p:sp>
        <p:nvSpPr>
          <p:cNvPr id="24" name="Freeform: Shape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FC2FCF1-C799-4C6B-85F0-AF087F310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en-US" altLang="ko-KR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1-1. </a:t>
            </a:r>
            <a:r>
              <a:rPr lang="ko-KR" alt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파이게임 습득 과정</a:t>
            </a:r>
          </a:p>
        </p:txBody>
      </p:sp>
      <p:sp>
        <p:nvSpPr>
          <p:cNvPr id="20" name="Content Placeholder 19"/>
          <p:cNvSpPr>
            <a:spLocks noGrp="1"/>
          </p:cNvSpPr>
          <p:nvPr>
            <p:ph idx="1"/>
          </p:nvPr>
        </p:nvSpPr>
        <p:spPr>
          <a:xfrm>
            <a:off x="620485" y="1941740"/>
            <a:ext cx="4836887" cy="3399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  파이게임으로 프로젝트를 만들기 위해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  먼저 파이게임을 강좌를 따라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 </a:t>
            </a:r>
            <a:r>
              <a:rPr lang="ko-KR" altLang="en-US" sz="2000" dirty="0">
                <a:solidFill>
                  <a:schemeClr val="bg1"/>
                </a:solidFill>
              </a:rPr>
              <a:t>만들어보며 익히며 만든 코드들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0482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A54A2E0-4431-4C2B-8BAE-B1BD370AB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en-US" altLang="ko-KR" sz="3000" dirty="0">
                <a:solidFill>
                  <a:schemeClr val="bg1"/>
                </a:solidFill>
              </a:rPr>
              <a:t>1-1. </a:t>
            </a:r>
            <a:r>
              <a:rPr lang="ko-KR" altLang="en-US" sz="3000" dirty="0">
                <a:solidFill>
                  <a:schemeClr val="bg1"/>
                </a:solidFill>
              </a:rPr>
              <a:t>파이게임 습득 과정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199" y="1825624"/>
            <a:ext cx="4128169" cy="44590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>
                <a:solidFill>
                  <a:schemeClr val="bg1"/>
                </a:solidFill>
              </a:rPr>
              <a:t> 배우는 중 가장 힘들었던 점은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  파이게임 강좌가 최신이 아니었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기 때문에 달라진 것을 해결할 길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이 막막한 것이었다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 C</a:t>
            </a:r>
            <a:r>
              <a:rPr lang="ko-KR" altLang="en-US" sz="2000" dirty="0">
                <a:solidFill>
                  <a:schemeClr val="bg1"/>
                </a:solidFill>
              </a:rPr>
              <a:t>언어는 궁금한 것을 검색하면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나오는 것에 반해</a:t>
            </a:r>
            <a:r>
              <a:rPr lang="en-US" altLang="ko-KR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파이썬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더욱이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파이게임은 자료가 정말 적었고 있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 err="1">
                <a:solidFill>
                  <a:schemeClr val="bg1"/>
                </a:solidFill>
              </a:rPr>
              <a:t>다고</a:t>
            </a:r>
            <a:r>
              <a:rPr lang="ko-KR" altLang="en-US" sz="2000" dirty="0">
                <a:solidFill>
                  <a:schemeClr val="bg1"/>
                </a:solidFill>
              </a:rPr>
              <a:t> 해도 영어여서 힘들었다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파이게임에서 배우는 도중에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힘들었던 부분 몇 개 소개하겠다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5" name="그림 4" descr="사람, 남자, 벽, 쥐고있는이(가) 표시된 사진&#10;&#10;매우 높은 신뢰도로 생성된 설명">
            <a:extLst>
              <a:ext uri="{FF2B5EF4-FFF2-40B4-BE49-F238E27FC236}">
                <a16:creationId xmlns:a16="http://schemas.microsoft.com/office/drawing/2014/main" id="{A1C297F4-1AF2-43E2-997B-B702566B0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098" y="1690688"/>
            <a:ext cx="5115828" cy="367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524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9" name="내용 개체 틀 3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484632" y="1723537"/>
            <a:ext cx="5126736" cy="3255477"/>
          </a:xfrm>
          <a:prstGeom prst="rect">
            <a:avLst/>
          </a:prstGeom>
        </p:spPr>
      </p:pic>
      <p:sp>
        <p:nvSpPr>
          <p:cNvPr id="20" name="Content Placeholder 8"/>
          <p:cNvSpPr>
            <a:spLocks noGrp="1"/>
          </p:cNvSpPr>
          <p:nvPr>
            <p:ph idx="1"/>
          </p:nvPr>
        </p:nvSpPr>
        <p:spPr>
          <a:xfrm>
            <a:off x="6391903" y="711200"/>
            <a:ext cx="5235490" cy="580683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ko-KR" altLang="en-US" sz="2000" dirty="0" err="1">
                <a:solidFill>
                  <a:schemeClr val="bg1"/>
                </a:solidFill>
              </a:rPr>
              <a:t>블락의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1-2</a:t>
            </a:r>
            <a:r>
              <a:rPr lang="ko-KR" altLang="en-US" sz="2000" dirty="0">
                <a:solidFill>
                  <a:schemeClr val="bg1"/>
                </a:solidFill>
              </a:rPr>
              <a:t>줄은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키를 눌렀고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그 키가 </a:t>
            </a:r>
            <a:r>
              <a:rPr lang="ko-KR" altLang="en-US" sz="2000" dirty="0" err="1">
                <a:solidFill>
                  <a:schemeClr val="bg1"/>
                </a:solidFill>
              </a:rPr>
              <a:t>스페이스바이면</a:t>
            </a:r>
            <a:r>
              <a:rPr lang="ko-KR" altLang="en-US" sz="2000" dirty="0">
                <a:solidFill>
                  <a:schemeClr val="bg1"/>
                </a:solidFill>
              </a:rPr>
              <a:t> 색을 바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꾸는 코드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ko-KR" altLang="en-US" sz="2000" dirty="0">
                <a:solidFill>
                  <a:schemeClr val="bg1"/>
                </a:solidFill>
              </a:rPr>
              <a:t>그 밑에 있는 코드들은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방향키 네 방향을 누르면 각각 </a:t>
            </a:r>
            <a:r>
              <a:rPr lang="en-US" altLang="ko-KR" sz="2000" dirty="0">
                <a:solidFill>
                  <a:schemeClr val="bg1"/>
                </a:solidFill>
              </a:rPr>
              <a:t>x</a:t>
            </a:r>
            <a:r>
              <a:rPr lang="ko-KR" altLang="en-US" sz="2000" dirty="0">
                <a:solidFill>
                  <a:schemeClr val="bg1"/>
                </a:solidFill>
              </a:rPr>
              <a:t>축과 </a:t>
            </a:r>
            <a:r>
              <a:rPr lang="en-US" altLang="ko-KR" sz="2000" dirty="0">
                <a:solidFill>
                  <a:schemeClr val="bg1"/>
                </a:solidFill>
              </a:rPr>
              <a:t>y</a:t>
            </a:r>
            <a:r>
              <a:rPr lang="ko-KR" altLang="en-US" sz="2000" dirty="0">
                <a:solidFill>
                  <a:schemeClr val="bg1"/>
                </a:solidFill>
              </a:rPr>
              <a:t>축으로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20</a:t>
            </a:r>
            <a:r>
              <a:rPr lang="ko-KR" altLang="en-US" sz="2000" dirty="0">
                <a:solidFill>
                  <a:schemeClr val="bg1"/>
                </a:solidFill>
              </a:rPr>
              <a:t>씩 이동시키는 것이다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>
                <a:solidFill>
                  <a:schemeClr val="bg1"/>
                </a:solidFill>
              </a:rPr>
              <a:t> 하지만 문제는 강좌에서는 한번 누르고 </a:t>
            </a:r>
            <a:r>
              <a:rPr lang="ko-KR" altLang="en-US" sz="2000" dirty="0" err="1">
                <a:solidFill>
                  <a:schemeClr val="bg1"/>
                </a:solidFill>
              </a:rPr>
              <a:t>있으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면 계속 이동하는데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내 코드는 </a:t>
            </a:r>
            <a:r>
              <a:rPr lang="en-US" altLang="ko-KR" sz="2000" dirty="0">
                <a:solidFill>
                  <a:schemeClr val="bg1"/>
                </a:solidFill>
              </a:rPr>
              <a:t>20</a:t>
            </a:r>
            <a:r>
              <a:rPr lang="ko-KR" altLang="en-US" sz="2000" dirty="0">
                <a:solidFill>
                  <a:schemeClr val="bg1"/>
                </a:solidFill>
              </a:rPr>
              <a:t>만 이동하고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만다는 것이다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>
                <a:solidFill>
                  <a:schemeClr val="bg1"/>
                </a:solidFill>
              </a:rPr>
              <a:t>해결책으로 찾은 방법은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키를 눌렀을 때 </a:t>
            </a:r>
            <a:r>
              <a:rPr lang="en-US" altLang="ko-KR" sz="2000" dirty="0">
                <a:solidFill>
                  <a:schemeClr val="bg1"/>
                </a:solidFill>
              </a:rPr>
              <a:t>20</a:t>
            </a:r>
            <a:r>
              <a:rPr lang="ko-KR" altLang="en-US" sz="2000" dirty="0">
                <a:solidFill>
                  <a:schemeClr val="bg1"/>
                </a:solidFill>
              </a:rPr>
              <a:t>을 이동시키는 것이 아닌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배열을 만들고 방향키 각각에 배열의 </a:t>
            </a:r>
            <a:r>
              <a:rPr lang="ko-KR" altLang="en-US" sz="2000" dirty="0" err="1">
                <a:solidFill>
                  <a:schemeClr val="bg1"/>
                </a:solidFill>
              </a:rPr>
              <a:t>인덱션과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연결시킨다</a:t>
            </a:r>
            <a:r>
              <a:rPr lang="en-US" altLang="ko-KR" sz="2000" dirty="0">
                <a:solidFill>
                  <a:schemeClr val="bg1"/>
                </a:solidFill>
              </a:rPr>
              <a:t>. </a:t>
            </a:r>
            <a:r>
              <a:rPr lang="ko-KR" altLang="en-US" sz="2000" dirty="0">
                <a:solidFill>
                  <a:schemeClr val="bg1"/>
                </a:solidFill>
              </a:rPr>
              <a:t>그리고 키를 누르면 그 키에 해당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하는 </a:t>
            </a:r>
            <a:r>
              <a:rPr lang="ko-KR" altLang="en-US" sz="2000" dirty="0" err="1">
                <a:solidFill>
                  <a:schemeClr val="bg1"/>
                </a:solidFill>
              </a:rPr>
              <a:t>인덱션</a:t>
            </a:r>
            <a:r>
              <a:rPr lang="ko-KR" altLang="en-US" sz="2000" dirty="0">
                <a:solidFill>
                  <a:schemeClr val="bg1"/>
                </a:solidFill>
              </a:rPr>
              <a:t> 값을 </a:t>
            </a:r>
            <a:r>
              <a:rPr lang="en-US" altLang="ko-KR" sz="2000" dirty="0">
                <a:solidFill>
                  <a:schemeClr val="bg1"/>
                </a:solidFill>
              </a:rPr>
              <a:t>False</a:t>
            </a:r>
            <a:r>
              <a:rPr lang="ko-KR" altLang="en-US" sz="2000" dirty="0">
                <a:solidFill>
                  <a:schemeClr val="bg1"/>
                </a:solidFill>
              </a:rPr>
              <a:t>에서 </a:t>
            </a:r>
            <a:r>
              <a:rPr lang="en-US" altLang="ko-KR" sz="2000" dirty="0">
                <a:solidFill>
                  <a:schemeClr val="bg1"/>
                </a:solidFill>
              </a:rPr>
              <a:t>True</a:t>
            </a:r>
            <a:r>
              <a:rPr lang="ko-KR" altLang="en-US" sz="2000" dirty="0">
                <a:solidFill>
                  <a:schemeClr val="bg1"/>
                </a:solidFill>
              </a:rPr>
              <a:t>로 바뀌게 만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들어서 </a:t>
            </a:r>
            <a:r>
              <a:rPr lang="en-US" altLang="ko-KR" sz="2000" dirty="0">
                <a:solidFill>
                  <a:schemeClr val="bg1"/>
                </a:solidFill>
              </a:rPr>
              <a:t>True</a:t>
            </a:r>
            <a:r>
              <a:rPr lang="ko-KR" altLang="en-US" sz="2000" dirty="0">
                <a:solidFill>
                  <a:schemeClr val="bg1"/>
                </a:solidFill>
              </a:rPr>
              <a:t>인 동안에는 </a:t>
            </a:r>
            <a:r>
              <a:rPr lang="en-US" altLang="ko-KR" sz="2000" dirty="0">
                <a:solidFill>
                  <a:schemeClr val="bg1"/>
                </a:solidFill>
              </a:rPr>
              <a:t>20</a:t>
            </a:r>
            <a:r>
              <a:rPr lang="ko-KR" altLang="en-US" sz="2000" dirty="0">
                <a:solidFill>
                  <a:schemeClr val="bg1"/>
                </a:solidFill>
              </a:rPr>
              <a:t>씩 계속 움직이게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 err="1">
                <a:solidFill>
                  <a:schemeClr val="bg1"/>
                </a:solidFill>
              </a:rPr>
              <a:t>말들었다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2626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내용 개체 틀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761987"/>
            <a:ext cx="5126736" cy="3178576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6391903" y="754743"/>
            <a:ext cx="5235490" cy="514003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ko-KR" altLang="en-US" sz="2000" dirty="0" err="1">
                <a:solidFill>
                  <a:schemeClr val="bg1"/>
                </a:solidFill>
              </a:rPr>
              <a:t>블록친</a:t>
            </a:r>
            <a:r>
              <a:rPr lang="ko-KR" altLang="en-US" sz="2000" dirty="0">
                <a:solidFill>
                  <a:schemeClr val="bg1"/>
                </a:solidFill>
              </a:rPr>
              <a:t> 두 줄은 겨우 두 줄이다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1</a:t>
            </a:r>
            <a:r>
              <a:rPr lang="ko-KR" altLang="en-US" sz="2000" dirty="0">
                <a:solidFill>
                  <a:schemeClr val="bg1"/>
                </a:solidFill>
              </a:rPr>
              <a:t>줄은 음악을 불러오는 것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2</a:t>
            </a:r>
            <a:r>
              <a:rPr lang="ko-KR" altLang="en-US" sz="2000" dirty="0">
                <a:solidFill>
                  <a:schemeClr val="bg1"/>
                </a:solidFill>
              </a:rPr>
              <a:t>줄은 그 음악을 괄호 안의 형태로 실행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하지만 강좌와 똑같이 해도 실행이 되지 않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 err="1">
                <a:solidFill>
                  <a:schemeClr val="bg1"/>
                </a:solidFill>
              </a:rPr>
              <a:t>았다</a:t>
            </a:r>
            <a:r>
              <a:rPr lang="en-US" altLang="ko-KR" sz="2000" dirty="0">
                <a:solidFill>
                  <a:schemeClr val="bg1"/>
                </a:solidFill>
              </a:rPr>
              <a:t>. </a:t>
            </a:r>
            <a:r>
              <a:rPr lang="ko-KR" altLang="en-US" sz="2000" dirty="0" err="1">
                <a:solidFill>
                  <a:schemeClr val="bg1"/>
                </a:solidFill>
              </a:rPr>
              <a:t>이틀동안을</a:t>
            </a:r>
            <a:r>
              <a:rPr lang="ko-KR" altLang="en-US" sz="2000" dirty="0">
                <a:solidFill>
                  <a:schemeClr val="bg1"/>
                </a:solidFill>
              </a:rPr>
              <a:t> 파이게임의 </a:t>
            </a:r>
            <a:r>
              <a:rPr lang="en-US" altLang="ko-KR" sz="2000" dirty="0">
                <a:solidFill>
                  <a:schemeClr val="bg1"/>
                </a:solidFill>
              </a:rPr>
              <a:t>music</a:t>
            </a:r>
            <a:r>
              <a:rPr lang="ko-KR" altLang="en-US" sz="2000" dirty="0">
                <a:solidFill>
                  <a:schemeClr val="bg1"/>
                </a:solidFill>
              </a:rPr>
              <a:t> 관련해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서 다 찾아본 것 같다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결론은 불러오는 파일이 예전에는 </a:t>
            </a:r>
            <a:r>
              <a:rPr lang="en-US" altLang="ko-KR" sz="2000" dirty="0">
                <a:solidFill>
                  <a:schemeClr val="bg1"/>
                </a:solidFill>
              </a:rPr>
              <a:t>.mp3</a:t>
            </a:r>
            <a:r>
              <a:rPr lang="ko-KR" altLang="en-US" sz="2000" dirty="0">
                <a:solidFill>
                  <a:schemeClr val="bg1"/>
                </a:solidFill>
              </a:rPr>
              <a:t>가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가능했지만 이제는 지원하지 않는 것이다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그래서 </a:t>
            </a:r>
            <a:r>
              <a:rPr lang="en-US" altLang="ko-KR" sz="2000" dirty="0">
                <a:solidFill>
                  <a:schemeClr val="bg1"/>
                </a:solidFill>
              </a:rPr>
              <a:t>mp3</a:t>
            </a:r>
            <a:r>
              <a:rPr lang="ko-KR" altLang="en-US" sz="2000" dirty="0">
                <a:solidFill>
                  <a:schemeClr val="bg1"/>
                </a:solidFill>
              </a:rPr>
              <a:t>파일을 </a:t>
            </a:r>
            <a:r>
              <a:rPr lang="en-US" altLang="ko-KR" sz="2000" dirty="0" err="1">
                <a:solidFill>
                  <a:schemeClr val="bg1"/>
                </a:solidFill>
              </a:rPr>
              <a:t>ogg</a:t>
            </a:r>
            <a:r>
              <a:rPr lang="ko-KR" altLang="en-US" sz="2000" dirty="0">
                <a:solidFill>
                  <a:schemeClr val="bg1"/>
                </a:solidFill>
              </a:rPr>
              <a:t>로 바꾸었다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2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864</TotalTime>
  <Words>855</Words>
  <Application>Microsoft Office PowerPoint</Application>
  <PresentationFormat>와이드스크린</PresentationFormat>
  <Paragraphs>193</Paragraphs>
  <Slides>27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0" baseType="lpstr">
      <vt:lpstr>맑은 고딕</vt:lpstr>
      <vt:lpstr>Arial</vt:lpstr>
      <vt:lpstr>Office 테마</vt:lpstr>
      <vt:lpstr>파이썬 프로젝트</vt:lpstr>
      <vt:lpstr>목차</vt:lpstr>
      <vt:lpstr>1. 프로젝트 제작 과정</vt:lpstr>
      <vt:lpstr>파이썬에 파이게임 설치</vt:lpstr>
      <vt:lpstr>1-1. 파이게임 습득 과정</vt:lpstr>
      <vt:lpstr>1-1. 파이게임 습득 과정</vt:lpstr>
      <vt:lpstr>1-1. 파이게임 습득 과정</vt:lpstr>
      <vt:lpstr>PowerPoint 프레젠테이션</vt:lpstr>
      <vt:lpstr>PowerPoint 프레젠테이션</vt:lpstr>
      <vt:lpstr>1-2. 프로젝트 재료 만들기</vt:lpstr>
      <vt:lpstr>보스 몬스터 만들기</vt:lpstr>
      <vt:lpstr>보스 몬스터 만들기</vt:lpstr>
      <vt:lpstr>보스 몬스터 만들기</vt:lpstr>
      <vt:lpstr>보스 몬스터 만들기</vt:lpstr>
      <vt:lpstr>1-2. 프로젝트 재료 만들기</vt:lpstr>
      <vt:lpstr>2. 프로젝트 컨셉 소개</vt:lpstr>
      <vt:lpstr>2. 프로젝트 기능 소개</vt:lpstr>
      <vt:lpstr>3. 프로젝트 코드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3. 프로젝트 실행 결과</vt:lpstr>
      <vt:lpstr>WIN일 경우</vt:lpstr>
      <vt:lpstr>LOSE일 경우 (TIME OUT)</vt:lpstr>
      <vt:lpstr>4. 프로젝트 후기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파이썬 프로젝트</dc:title>
  <dc:creator>TEI</dc:creator>
  <cp:lastModifiedBy>정 태이</cp:lastModifiedBy>
  <cp:revision>20</cp:revision>
  <dcterms:created xsi:type="dcterms:W3CDTF">2017-06-05T05:44:19Z</dcterms:created>
  <dcterms:modified xsi:type="dcterms:W3CDTF">2019-05-27T15:38:17Z</dcterms:modified>
</cp:coreProperties>
</file>

<file path=docProps/thumbnail.jpeg>
</file>